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1244" r:id="rId3"/>
    <p:sldId id="1245" r:id="rId5"/>
    <p:sldId id="1241" r:id="rId6"/>
    <p:sldId id="1246" r:id="rId7"/>
    <p:sldId id="1249" r:id="rId8"/>
    <p:sldId id="1250" r:id="rId9"/>
    <p:sldId id="1251" r:id="rId10"/>
    <p:sldId id="1253" r:id="rId11"/>
    <p:sldId id="1258" r:id="rId12"/>
    <p:sldId id="1260" r:id="rId13"/>
    <p:sldId id="1261" r:id="rId14"/>
    <p:sldId id="1264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9" autoAdjust="0"/>
    <p:restoredTop sz="94075" autoAdjust="0"/>
  </p:normalViewPr>
  <p:slideViewPr>
    <p:cSldViewPr snapToGrid="0" snapToObjects="1">
      <p:cViewPr>
        <p:scale>
          <a:sx n="70" d="100"/>
          <a:sy n="70" d="100"/>
        </p:scale>
        <p:origin x="-700" y="196"/>
      </p:cViewPr>
      <p:guideLst>
        <p:guide orient="horz" pos="3360"/>
        <p:guide orient="horz" pos="3507"/>
        <p:guide pos="3840"/>
      </p:guideLst>
    </p:cSldViewPr>
  </p:slideViewPr>
  <p:outlineViewPr>
    <p:cViewPr>
      <p:scale>
        <a:sx n="33" d="100"/>
        <a:sy n="33" d="100"/>
      </p:scale>
      <p:origin x="0" y="207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7" d="100"/>
        <a:sy n="3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05EC1-E8C2-154A-92F8-F121534CC8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806566-698B-CB43-9CA2-4B6DCE067FC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0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107768" y="977905"/>
            <a:ext cx="11976463" cy="5620203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C00000"/>
              </a:buClr>
              <a:buFont typeface="Wingdings" panose="05000000000000000000" pitchFamily="2" charset="2"/>
              <a:buChar char="n"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800100" indent="-342900">
              <a:buClr>
                <a:srgbClr val="C00000"/>
              </a:buClr>
              <a:buFont typeface="Wingdings" panose="05000000000000000000" pitchFamily="2" charset="2"/>
              <a:buChar char="l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57300" indent="-342900">
              <a:buClr>
                <a:srgbClr val="C00000"/>
              </a:buClr>
              <a:buFont typeface="Wingdings" panose="05000000000000000000" pitchFamily="2" charset="2"/>
              <a:buChar char="ü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57350" indent="-285750">
              <a:buClr>
                <a:srgbClr val="C00000"/>
              </a:buClr>
              <a:buFont typeface="Wingdings" panose="05000000000000000000" pitchFamily="2" charset="2"/>
              <a:buChar char="Ø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1717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6566262" y="140350"/>
            <a:ext cx="5529944" cy="760987"/>
          </a:xfrm>
          <a:prstGeom prst="rect">
            <a:avLst/>
          </a:prstGeom>
        </p:spPr>
        <p:txBody>
          <a:bodyPr/>
          <a:lstStyle>
            <a:lvl1pPr algn="r">
              <a:defRPr sz="32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5932" y="0"/>
            <a:ext cx="12180136" cy="7664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0764" y="2716216"/>
            <a:ext cx="10515600" cy="1325565"/>
          </a:xfrm>
          <a:prstGeom prst="rect">
            <a:avLst/>
          </a:prstGeom>
        </p:spPr>
        <p:txBody>
          <a:bodyPr lIns="91433" tIns="45716" rIns="91433" bIns="45716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FFD966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D966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D966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D966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D966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457202" y="1064467"/>
            <a:ext cx="11290852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 anchor="ctr">
            <a:spAutoFit/>
          </a:bodyPr>
          <a:lstStyle/>
          <a:p>
            <a:pPr algn="ctr" eaLnBrk="0" hangingPunct="0"/>
            <a:r>
              <a:rPr lang="zh-CN" altLang="zh-CN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祁县六曲香商贸有限公司</a:t>
            </a:r>
            <a:endParaRPr lang="zh-CN" altLang="zh-CN" sz="5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eaLnBrk="0" hangingPunct="0"/>
            <a:r>
              <a:rPr lang="zh-CN" altLang="zh-CN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2023年</a:t>
            </a:r>
            <a:r>
              <a:rPr lang="en-US" altLang="zh-CN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</a:t>
            </a:r>
            <a:r>
              <a:rPr lang="en-US" altLang="zh-CN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</a:t>
            </a:r>
            <a:r>
              <a:rPr lang="en-US" altLang="zh-CN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-2025</a:t>
            </a:r>
            <a:r>
              <a:rPr lang="zh-CN" altLang="en-US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</a:t>
            </a:r>
            <a:r>
              <a:rPr lang="en-US" altLang="zh-CN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</a:t>
            </a:r>
            <a:r>
              <a:rPr lang="zh-CN" altLang="en-US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</a:t>
            </a:r>
            <a:endParaRPr lang="zh-CN" altLang="en-US" sz="5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eaLnBrk="0" hangingPunct="0"/>
            <a:r>
              <a:rPr lang="zh-CN" altLang="zh-CN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成品库叉车装卸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招标项目说明</a:t>
            </a:r>
            <a:endParaRPr lang="zh-CN" altLang="en-US" sz="5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/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/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/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lnSpc>
                <a:spcPct val="150000"/>
              </a:lnSpc>
            </a:pP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祁县六曲香商贸有限公司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646234" y="1556126"/>
            <a:ext cx="8354697" cy="523220"/>
            <a:chOff x="909142" y="1491826"/>
            <a:chExt cx="8354697" cy="523220"/>
          </a:xfrm>
        </p:grpSpPr>
        <p:sp>
          <p:nvSpPr>
            <p:cNvPr id="6" name="Freeform 83"/>
            <p:cNvSpPr/>
            <p:nvPr/>
          </p:nvSpPr>
          <p:spPr bwMode="auto">
            <a:xfrm>
              <a:off x="909142" y="1598012"/>
              <a:ext cx="354996" cy="341712"/>
            </a:xfrm>
            <a:custGeom>
              <a:avLst/>
              <a:gdLst>
                <a:gd name="T0" fmla="*/ 112 w 180"/>
                <a:gd name="T1" fmla="*/ 64 h 171"/>
                <a:gd name="T2" fmla="*/ 90 w 180"/>
                <a:gd name="T3" fmla="*/ 0 h 171"/>
                <a:gd name="T4" fmla="*/ 67 w 180"/>
                <a:gd name="T5" fmla="*/ 64 h 171"/>
                <a:gd name="T6" fmla="*/ 0 w 180"/>
                <a:gd name="T7" fmla="*/ 64 h 171"/>
                <a:gd name="T8" fmla="*/ 53 w 180"/>
                <a:gd name="T9" fmla="*/ 106 h 171"/>
                <a:gd name="T10" fmla="*/ 34 w 180"/>
                <a:gd name="T11" fmla="*/ 171 h 171"/>
                <a:gd name="T12" fmla="*/ 90 w 180"/>
                <a:gd name="T13" fmla="*/ 132 h 171"/>
                <a:gd name="T14" fmla="*/ 145 w 180"/>
                <a:gd name="T15" fmla="*/ 171 h 171"/>
                <a:gd name="T16" fmla="*/ 125 w 180"/>
                <a:gd name="T17" fmla="*/ 106 h 171"/>
                <a:gd name="T18" fmla="*/ 180 w 180"/>
                <a:gd name="T19" fmla="*/ 64 h 171"/>
                <a:gd name="T20" fmla="*/ 112 w 180"/>
                <a:gd name="T21" fmla="*/ 6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71">
                  <a:moveTo>
                    <a:pt x="112" y="64"/>
                  </a:moveTo>
                  <a:lnTo>
                    <a:pt x="90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3" y="106"/>
                  </a:lnTo>
                  <a:lnTo>
                    <a:pt x="34" y="171"/>
                  </a:lnTo>
                  <a:lnTo>
                    <a:pt x="90" y="132"/>
                  </a:lnTo>
                  <a:lnTo>
                    <a:pt x="145" y="171"/>
                  </a:lnTo>
                  <a:lnTo>
                    <a:pt x="125" y="106"/>
                  </a:lnTo>
                  <a:lnTo>
                    <a:pt x="180" y="64"/>
                  </a:lnTo>
                  <a:lnTo>
                    <a:pt x="112" y="64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bg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264138" y="1491826"/>
              <a:ext cx="7999701" cy="52322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fontAlgn="ctr"/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646234" y="2251795"/>
            <a:ext cx="8354697" cy="523220"/>
            <a:chOff x="909142" y="1491826"/>
            <a:chExt cx="8354697" cy="523220"/>
          </a:xfrm>
        </p:grpSpPr>
        <p:sp>
          <p:nvSpPr>
            <p:cNvPr id="9" name="Freeform 83"/>
            <p:cNvSpPr/>
            <p:nvPr/>
          </p:nvSpPr>
          <p:spPr bwMode="auto">
            <a:xfrm>
              <a:off x="909142" y="1598012"/>
              <a:ext cx="354996" cy="341712"/>
            </a:xfrm>
            <a:custGeom>
              <a:avLst/>
              <a:gdLst>
                <a:gd name="T0" fmla="*/ 112 w 180"/>
                <a:gd name="T1" fmla="*/ 64 h 171"/>
                <a:gd name="T2" fmla="*/ 90 w 180"/>
                <a:gd name="T3" fmla="*/ 0 h 171"/>
                <a:gd name="T4" fmla="*/ 67 w 180"/>
                <a:gd name="T5" fmla="*/ 64 h 171"/>
                <a:gd name="T6" fmla="*/ 0 w 180"/>
                <a:gd name="T7" fmla="*/ 64 h 171"/>
                <a:gd name="T8" fmla="*/ 53 w 180"/>
                <a:gd name="T9" fmla="*/ 106 h 171"/>
                <a:gd name="T10" fmla="*/ 34 w 180"/>
                <a:gd name="T11" fmla="*/ 171 h 171"/>
                <a:gd name="T12" fmla="*/ 90 w 180"/>
                <a:gd name="T13" fmla="*/ 132 h 171"/>
                <a:gd name="T14" fmla="*/ 145 w 180"/>
                <a:gd name="T15" fmla="*/ 171 h 171"/>
                <a:gd name="T16" fmla="*/ 125 w 180"/>
                <a:gd name="T17" fmla="*/ 106 h 171"/>
                <a:gd name="T18" fmla="*/ 180 w 180"/>
                <a:gd name="T19" fmla="*/ 64 h 171"/>
                <a:gd name="T20" fmla="*/ 112 w 180"/>
                <a:gd name="T21" fmla="*/ 6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71">
                  <a:moveTo>
                    <a:pt x="112" y="64"/>
                  </a:moveTo>
                  <a:lnTo>
                    <a:pt x="90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3" y="106"/>
                  </a:lnTo>
                  <a:lnTo>
                    <a:pt x="34" y="171"/>
                  </a:lnTo>
                  <a:lnTo>
                    <a:pt x="90" y="132"/>
                  </a:lnTo>
                  <a:lnTo>
                    <a:pt x="145" y="171"/>
                  </a:lnTo>
                  <a:lnTo>
                    <a:pt x="125" y="106"/>
                  </a:lnTo>
                  <a:lnTo>
                    <a:pt x="180" y="64"/>
                  </a:lnTo>
                  <a:lnTo>
                    <a:pt x="112" y="64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bg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264138" y="1491826"/>
              <a:ext cx="7999701" cy="52322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fontAlgn="ctr"/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646234" y="2947464"/>
            <a:ext cx="8354697" cy="523220"/>
            <a:chOff x="909142" y="1491826"/>
            <a:chExt cx="8354697" cy="523220"/>
          </a:xfrm>
        </p:grpSpPr>
        <p:sp>
          <p:nvSpPr>
            <p:cNvPr id="12" name="Freeform 83"/>
            <p:cNvSpPr/>
            <p:nvPr/>
          </p:nvSpPr>
          <p:spPr bwMode="auto">
            <a:xfrm>
              <a:off x="909142" y="1598012"/>
              <a:ext cx="354996" cy="341712"/>
            </a:xfrm>
            <a:custGeom>
              <a:avLst/>
              <a:gdLst>
                <a:gd name="T0" fmla="*/ 112 w 180"/>
                <a:gd name="T1" fmla="*/ 64 h 171"/>
                <a:gd name="T2" fmla="*/ 90 w 180"/>
                <a:gd name="T3" fmla="*/ 0 h 171"/>
                <a:gd name="T4" fmla="*/ 67 w 180"/>
                <a:gd name="T5" fmla="*/ 64 h 171"/>
                <a:gd name="T6" fmla="*/ 0 w 180"/>
                <a:gd name="T7" fmla="*/ 64 h 171"/>
                <a:gd name="T8" fmla="*/ 53 w 180"/>
                <a:gd name="T9" fmla="*/ 106 h 171"/>
                <a:gd name="T10" fmla="*/ 34 w 180"/>
                <a:gd name="T11" fmla="*/ 171 h 171"/>
                <a:gd name="T12" fmla="*/ 90 w 180"/>
                <a:gd name="T13" fmla="*/ 132 h 171"/>
                <a:gd name="T14" fmla="*/ 145 w 180"/>
                <a:gd name="T15" fmla="*/ 171 h 171"/>
                <a:gd name="T16" fmla="*/ 125 w 180"/>
                <a:gd name="T17" fmla="*/ 106 h 171"/>
                <a:gd name="T18" fmla="*/ 180 w 180"/>
                <a:gd name="T19" fmla="*/ 64 h 171"/>
                <a:gd name="T20" fmla="*/ 112 w 180"/>
                <a:gd name="T21" fmla="*/ 6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71">
                  <a:moveTo>
                    <a:pt x="112" y="64"/>
                  </a:moveTo>
                  <a:lnTo>
                    <a:pt x="90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3" y="106"/>
                  </a:lnTo>
                  <a:lnTo>
                    <a:pt x="34" y="171"/>
                  </a:lnTo>
                  <a:lnTo>
                    <a:pt x="90" y="132"/>
                  </a:lnTo>
                  <a:lnTo>
                    <a:pt x="145" y="171"/>
                  </a:lnTo>
                  <a:lnTo>
                    <a:pt x="125" y="106"/>
                  </a:lnTo>
                  <a:lnTo>
                    <a:pt x="180" y="64"/>
                  </a:lnTo>
                  <a:lnTo>
                    <a:pt x="112" y="64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bg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264138" y="1491826"/>
              <a:ext cx="7999701" cy="52322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fontAlgn="ctr"/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淘宝店chenying0907出品 45"/>
          <p:cNvSpPr>
            <a:spLocks noChangeArrowheads="1"/>
          </p:cNvSpPr>
          <p:nvPr/>
        </p:nvSpPr>
        <p:spPr bwMode="auto">
          <a:xfrm rot="5400000">
            <a:off x="415093" y="4343628"/>
            <a:ext cx="3066280" cy="577081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CONTENTS</a:t>
            </a:r>
            <a:endParaRPr lang="zh-CN" altLang="en-US" sz="3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8" name="淘宝店chenying0907出品 41"/>
          <p:cNvSpPr>
            <a:spLocks noChangeArrowheads="1"/>
          </p:cNvSpPr>
          <p:nvPr/>
        </p:nvSpPr>
        <p:spPr bwMode="auto">
          <a:xfrm>
            <a:off x="1209544" y="1556126"/>
            <a:ext cx="1093946" cy="1731243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淘宝店chenying0907出品 46"/>
          <p:cNvSpPr>
            <a:spLocks noChangeArrowheads="1"/>
          </p:cNvSpPr>
          <p:nvPr/>
        </p:nvSpPr>
        <p:spPr bwMode="auto">
          <a:xfrm>
            <a:off x="2253435" y="1705736"/>
            <a:ext cx="34289" cy="3702844"/>
          </a:xfrm>
          <a:prstGeom prst="rect">
            <a:avLst/>
          </a:prstGeom>
          <a:solidFill>
            <a:srgbClr val="C80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656614" y="5080066"/>
            <a:ext cx="8354697" cy="523220"/>
            <a:chOff x="2925669" y="3330254"/>
            <a:chExt cx="8354697" cy="523220"/>
          </a:xfrm>
        </p:grpSpPr>
        <p:sp>
          <p:nvSpPr>
            <p:cNvPr id="21" name="Freeform 83"/>
            <p:cNvSpPr/>
            <p:nvPr/>
          </p:nvSpPr>
          <p:spPr bwMode="auto">
            <a:xfrm>
              <a:off x="2925669" y="3436440"/>
              <a:ext cx="354996" cy="341712"/>
            </a:xfrm>
            <a:custGeom>
              <a:avLst/>
              <a:gdLst>
                <a:gd name="T0" fmla="*/ 112 w 180"/>
                <a:gd name="T1" fmla="*/ 64 h 171"/>
                <a:gd name="T2" fmla="*/ 90 w 180"/>
                <a:gd name="T3" fmla="*/ 0 h 171"/>
                <a:gd name="T4" fmla="*/ 67 w 180"/>
                <a:gd name="T5" fmla="*/ 64 h 171"/>
                <a:gd name="T6" fmla="*/ 0 w 180"/>
                <a:gd name="T7" fmla="*/ 64 h 171"/>
                <a:gd name="T8" fmla="*/ 53 w 180"/>
                <a:gd name="T9" fmla="*/ 106 h 171"/>
                <a:gd name="T10" fmla="*/ 34 w 180"/>
                <a:gd name="T11" fmla="*/ 171 h 171"/>
                <a:gd name="T12" fmla="*/ 90 w 180"/>
                <a:gd name="T13" fmla="*/ 132 h 171"/>
                <a:gd name="T14" fmla="*/ 145 w 180"/>
                <a:gd name="T15" fmla="*/ 171 h 171"/>
                <a:gd name="T16" fmla="*/ 125 w 180"/>
                <a:gd name="T17" fmla="*/ 106 h 171"/>
                <a:gd name="T18" fmla="*/ 180 w 180"/>
                <a:gd name="T19" fmla="*/ 64 h 171"/>
                <a:gd name="T20" fmla="*/ 112 w 180"/>
                <a:gd name="T21" fmla="*/ 6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71">
                  <a:moveTo>
                    <a:pt x="112" y="64"/>
                  </a:moveTo>
                  <a:lnTo>
                    <a:pt x="90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3" y="106"/>
                  </a:lnTo>
                  <a:lnTo>
                    <a:pt x="34" y="171"/>
                  </a:lnTo>
                  <a:lnTo>
                    <a:pt x="90" y="132"/>
                  </a:lnTo>
                  <a:lnTo>
                    <a:pt x="145" y="171"/>
                  </a:lnTo>
                  <a:lnTo>
                    <a:pt x="125" y="106"/>
                  </a:lnTo>
                  <a:lnTo>
                    <a:pt x="180" y="64"/>
                  </a:lnTo>
                  <a:lnTo>
                    <a:pt x="112" y="64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bg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280665" y="3330254"/>
              <a:ext cx="7999701" cy="52322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fontAlgn="ctr"/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370621" y="1610052"/>
            <a:ext cx="7454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0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一、招标项目基本信息</a:t>
            </a:r>
            <a:endParaRPr lang="zh-CN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381001" y="5133990"/>
            <a:ext cx="7454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4500"/>
              </a:lnSpc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400" dirty="0" smtClean="0"/>
              <a:t>六、装卸作业要求</a:t>
            </a:r>
            <a:endParaRPr lang="zh-CN" alt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3370621" y="3001389"/>
            <a:ext cx="7454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4500"/>
              </a:lnSpc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400" dirty="0" smtClean="0"/>
              <a:t>三、交货单出库流程</a:t>
            </a:r>
            <a:endParaRPr lang="zh-CN" alt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3370621" y="2305720"/>
            <a:ext cx="7454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4500"/>
              </a:lnSpc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400" dirty="0" smtClean="0"/>
              <a:t>二、工作内容及预计工作量</a:t>
            </a:r>
            <a:endParaRPr lang="zh-CN" altLang="en-US" sz="2400" dirty="0"/>
          </a:p>
        </p:txBody>
      </p:sp>
      <p:grpSp>
        <p:nvGrpSpPr>
          <p:cNvPr id="24" name="组合 23"/>
          <p:cNvGrpSpPr/>
          <p:nvPr/>
        </p:nvGrpSpPr>
        <p:grpSpPr>
          <a:xfrm>
            <a:off x="2646234" y="3674889"/>
            <a:ext cx="8354697" cy="523220"/>
            <a:chOff x="909142" y="1491826"/>
            <a:chExt cx="8354697" cy="523220"/>
          </a:xfrm>
        </p:grpSpPr>
        <p:sp>
          <p:nvSpPr>
            <p:cNvPr id="28" name="Freeform 83"/>
            <p:cNvSpPr/>
            <p:nvPr/>
          </p:nvSpPr>
          <p:spPr bwMode="auto">
            <a:xfrm>
              <a:off x="909142" y="1598012"/>
              <a:ext cx="354996" cy="341712"/>
            </a:xfrm>
            <a:custGeom>
              <a:avLst/>
              <a:gdLst>
                <a:gd name="T0" fmla="*/ 112 w 180"/>
                <a:gd name="T1" fmla="*/ 64 h 171"/>
                <a:gd name="T2" fmla="*/ 90 w 180"/>
                <a:gd name="T3" fmla="*/ 0 h 171"/>
                <a:gd name="T4" fmla="*/ 67 w 180"/>
                <a:gd name="T5" fmla="*/ 64 h 171"/>
                <a:gd name="T6" fmla="*/ 0 w 180"/>
                <a:gd name="T7" fmla="*/ 64 h 171"/>
                <a:gd name="T8" fmla="*/ 53 w 180"/>
                <a:gd name="T9" fmla="*/ 106 h 171"/>
                <a:gd name="T10" fmla="*/ 34 w 180"/>
                <a:gd name="T11" fmla="*/ 171 h 171"/>
                <a:gd name="T12" fmla="*/ 90 w 180"/>
                <a:gd name="T13" fmla="*/ 132 h 171"/>
                <a:gd name="T14" fmla="*/ 145 w 180"/>
                <a:gd name="T15" fmla="*/ 171 h 171"/>
                <a:gd name="T16" fmla="*/ 125 w 180"/>
                <a:gd name="T17" fmla="*/ 106 h 171"/>
                <a:gd name="T18" fmla="*/ 180 w 180"/>
                <a:gd name="T19" fmla="*/ 64 h 171"/>
                <a:gd name="T20" fmla="*/ 112 w 180"/>
                <a:gd name="T21" fmla="*/ 6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71">
                  <a:moveTo>
                    <a:pt x="112" y="64"/>
                  </a:moveTo>
                  <a:lnTo>
                    <a:pt x="90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3" y="106"/>
                  </a:lnTo>
                  <a:lnTo>
                    <a:pt x="34" y="171"/>
                  </a:lnTo>
                  <a:lnTo>
                    <a:pt x="90" y="132"/>
                  </a:lnTo>
                  <a:lnTo>
                    <a:pt x="145" y="171"/>
                  </a:lnTo>
                  <a:lnTo>
                    <a:pt x="125" y="106"/>
                  </a:lnTo>
                  <a:lnTo>
                    <a:pt x="180" y="64"/>
                  </a:lnTo>
                  <a:lnTo>
                    <a:pt x="112" y="64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bg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264138" y="1491826"/>
              <a:ext cx="7999701" cy="52322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fontAlgn="ctr"/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646234" y="4370558"/>
            <a:ext cx="8354697" cy="523220"/>
            <a:chOff x="909142" y="1491826"/>
            <a:chExt cx="8354697" cy="523220"/>
          </a:xfrm>
        </p:grpSpPr>
        <p:sp>
          <p:nvSpPr>
            <p:cNvPr id="31" name="Freeform 83"/>
            <p:cNvSpPr/>
            <p:nvPr/>
          </p:nvSpPr>
          <p:spPr bwMode="auto">
            <a:xfrm>
              <a:off x="909142" y="1598012"/>
              <a:ext cx="354996" cy="341712"/>
            </a:xfrm>
            <a:custGeom>
              <a:avLst/>
              <a:gdLst>
                <a:gd name="T0" fmla="*/ 112 w 180"/>
                <a:gd name="T1" fmla="*/ 64 h 171"/>
                <a:gd name="T2" fmla="*/ 90 w 180"/>
                <a:gd name="T3" fmla="*/ 0 h 171"/>
                <a:gd name="T4" fmla="*/ 67 w 180"/>
                <a:gd name="T5" fmla="*/ 64 h 171"/>
                <a:gd name="T6" fmla="*/ 0 w 180"/>
                <a:gd name="T7" fmla="*/ 64 h 171"/>
                <a:gd name="T8" fmla="*/ 53 w 180"/>
                <a:gd name="T9" fmla="*/ 106 h 171"/>
                <a:gd name="T10" fmla="*/ 34 w 180"/>
                <a:gd name="T11" fmla="*/ 171 h 171"/>
                <a:gd name="T12" fmla="*/ 90 w 180"/>
                <a:gd name="T13" fmla="*/ 132 h 171"/>
                <a:gd name="T14" fmla="*/ 145 w 180"/>
                <a:gd name="T15" fmla="*/ 171 h 171"/>
                <a:gd name="T16" fmla="*/ 125 w 180"/>
                <a:gd name="T17" fmla="*/ 106 h 171"/>
                <a:gd name="T18" fmla="*/ 180 w 180"/>
                <a:gd name="T19" fmla="*/ 64 h 171"/>
                <a:gd name="T20" fmla="*/ 112 w 180"/>
                <a:gd name="T21" fmla="*/ 6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71">
                  <a:moveTo>
                    <a:pt x="112" y="64"/>
                  </a:moveTo>
                  <a:lnTo>
                    <a:pt x="90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3" y="106"/>
                  </a:lnTo>
                  <a:lnTo>
                    <a:pt x="34" y="171"/>
                  </a:lnTo>
                  <a:lnTo>
                    <a:pt x="90" y="132"/>
                  </a:lnTo>
                  <a:lnTo>
                    <a:pt x="145" y="171"/>
                  </a:lnTo>
                  <a:lnTo>
                    <a:pt x="125" y="106"/>
                  </a:lnTo>
                  <a:lnTo>
                    <a:pt x="180" y="64"/>
                  </a:lnTo>
                  <a:lnTo>
                    <a:pt x="112" y="64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bg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264138" y="1491826"/>
              <a:ext cx="7999701" cy="52322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fontAlgn="ctr"/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370621" y="4424483"/>
            <a:ext cx="7454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4500"/>
              </a:lnSpc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400" dirty="0" smtClean="0"/>
              <a:t>五、叉车作业要求</a:t>
            </a:r>
            <a:endParaRPr lang="zh-CN" alt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3370621" y="3728814"/>
            <a:ext cx="7454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4500"/>
              </a:lnSpc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400" dirty="0" smtClean="0"/>
              <a:t>四、入库流程</a:t>
            </a:r>
            <a:endParaRPr lang="zh-CN" altLang="en-US" sz="2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22512" y="1124635"/>
            <a:ext cx="10260283" cy="316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招标项目基本信息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44905" y="1965960"/>
            <a:ext cx="10044430" cy="2261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>
              <a:lnSpc>
                <a:spcPct val="200000"/>
              </a:lnSpc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项目名称： 祁县六曲香商贸有限公司2023年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-2025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成品库叉车装卸</a:t>
            </a:r>
            <a:endParaRPr lang="zh-CN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项目地点： 六曲香分公司</a:t>
            </a:r>
            <a:endParaRPr lang="zh-CN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项目期限： 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2023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-2025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2138" y="1000125"/>
            <a:ext cx="11505537" cy="440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二、工作内容及预计工作量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72138" y="1505571"/>
          <a:ext cx="11505565" cy="3612080"/>
        </p:xfrm>
        <a:graphic>
          <a:graphicData uri="http://schemas.openxmlformats.org/drawingml/2006/table">
            <a:tbl>
              <a:tblPr/>
              <a:tblGrid>
                <a:gridCol w="1217737"/>
                <a:gridCol w="2003639"/>
                <a:gridCol w="1339715"/>
                <a:gridCol w="1339715"/>
                <a:gridCol w="1339715"/>
                <a:gridCol w="4265016"/>
              </a:tblGrid>
              <a:tr h="515914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年预计量（吨）</a:t>
                      </a:r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是否需要叉车</a:t>
                      </a:r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是否需要装卸</a:t>
                      </a:r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备注</a:t>
                      </a:r>
                      <a:endParaRPr lang="zh-CN" alt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1625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交货单出库</a:t>
                      </a:r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传统、现代渠道等发货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52000</a:t>
                      </a:r>
                      <a:endParaRPr lang="en-US" altLang="zh-CN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  <a:endParaRPr lang="en-US" altLang="zh-CN" sz="12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基本为整托出库，非整托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比例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5%</a:t>
                      </a:r>
                      <a:endParaRPr lang="en-US" altLang="zh-CN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255">
                <a:tc vMerge="1"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自提发货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200</a:t>
                      </a:r>
                      <a:endParaRPr lang="en-US" altLang="zh-CN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  <a:endParaRPr lang="en-US" altLang="zh-CN" sz="12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√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基本为六曲香系列</a:t>
                      </a:r>
                      <a:endParaRPr lang="zh-CN" alt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14">
                <a:tc vMerge="1"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移库出库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</a:t>
                      </a:r>
                      <a:endParaRPr lang="en-US" altLang="zh-CN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  <a:endParaRPr lang="en-US" altLang="zh-CN" sz="12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√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非整托运输，需装卸</a:t>
                      </a:r>
                      <a:endParaRPr lang="en-US" altLang="zh-CN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入库</a:t>
                      </a:r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生产入库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55000</a:t>
                      </a:r>
                      <a:endParaRPr lang="en-US" altLang="zh-CN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  <a:endParaRPr lang="en-US" altLang="zh-CN" sz="12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整托入库</a:t>
                      </a:r>
                      <a:endParaRPr lang="en-US" altLang="zh-CN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14">
                <a:tc vMerge="1"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移库入库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7000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√</a:t>
                      </a:r>
                      <a:endParaRPr lang="en-US" altLang="zh-CN" sz="12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散装到货，人工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+mn-ea"/>
                        </a:rPr>
                        <a:t>贴扫二维码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码放到托盘、叉车搬运入库</a:t>
                      </a:r>
                      <a:endParaRPr lang="zh-CN" altLang="en-US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114700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114700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59700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200" b="0" i="0" u="none" strike="noStrike" kern="120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372138" y="5117625"/>
            <a:ext cx="11505537" cy="12623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、叉车装卸工作量全部以毛重吨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核算，年预计工作量仅供参考，以实际发生为准；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、叉车结算方式：叉车作业量为二分库全部交货单出库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量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移库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入库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入库；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、装卸结算方式：装卸作业量为叉车作业量扣除无需装卸的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作业，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如餐饮渠道发货、生产入库等；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甲方负责提供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台叉车供乙方使用。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630982" y="1268095"/>
            <a:ext cx="2233295" cy="5918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运输司机持交货单提货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（姓名、车号、日期、电话）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27808" y="2097406"/>
            <a:ext cx="2233295" cy="5600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叉车司机根据合格交货单，  在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WMS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出库操作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614222" y="3336290"/>
            <a:ext cx="2138045" cy="7067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整托盘产品叉车司机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直接叉上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提货车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41856" y="3310254"/>
            <a:ext cx="2615723" cy="7067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非整托出库产品拣选人员先按数量进行拣选，并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扫码枪进行扫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541855" y="4325302"/>
            <a:ext cx="2615723" cy="4514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叉车司机叉上提货车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21407" y="5186681"/>
            <a:ext cx="3419475" cy="544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装卸人员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装车，叉车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搬运人员清点数量无误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后，在票据上签姓名及所发货品种生产日期、批次号，将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票据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粉、黄联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留下其它联交给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司机，司机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离场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2138" y="1000125"/>
            <a:ext cx="11505537" cy="440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三、交货单出库流程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肘形连接符 3"/>
          <p:cNvCxnSpPr>
            <a:stCxn id="5" idx="2"/>
            <a:endCxn id="12" idx="0"/>
          </p:cNvCxnSpPr>
          <p:nvPr/>
        </p:nvCxnSpPr>
        <p:spPr>
          <a:xfrm rot="5400000">
            <a:off x="6627298" y="1977073"/>
            <a:ext cx="237491" cy="317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12" idx="2"/>
            <a:endCxn id="19" idx="0"/>
          </p:cNvCxnSpPr>
          <p:nvPr/>
        </p:nvCxnSpPr>
        <p:spPr>
          <a:xfrm rot="5400000">
            <a:off x="5374444" y="1966278"/>
            <a:ext cx="678814" cy="206121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肘形连接符 24"/>
          <p:cNvCxnSpPr>
            <a:stCxn id="12" idx="2"/>
            <a:endCxn id="22" idx="0"/>
          </p:cNvCxnSpPr>
          <p:nvPr/>
        </p:nvCxnSpPr>
        <p:spPr>
          <a:xfrm rot="16200000" flipH="1">
            <a:off x="7470698" y="1931234"/>
            <a:ext cx="652778" cy="210526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>
            <a:stCxn id="22" idx="2"/>
            <a:endCxn id="24" idx="0"/>
          </p:cNvCxnSpPr>
          <p:nvPr/>
        </p:nvCxnSpPr>
        <p:spPr>
          <a:xfrm rot="5400000">
            <a:off x="8695571" y="4171154"/>
            <a:ext cx="308295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>
            <a:stCxn id="24" idx="2"/>
            <a:endCxn id="28" idx="0"/>
          </p:cNvCxnSpPr>
          <p:nvPr/>
        </p:nvCxnSpPr>
        <p:spPr>
          <a:xfrm rot="5400000">
            <a:off x="7685484" y="4022448"/>
            <a:ext cx="409894" cy="191857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连接符 30"/>
          <p:cNvCxnSpPr>
            <a:stCxn id="19" idx="2"/>
            <a:endCxn id="28" idx="0"/>
          </p:cNvCxnSpPr>
          <p:nvPr/>
        </p:nvCxnSpPr>
        <p:spPr>
          <a:xfrm rot="16200000" flipH="1">
            <a:off x="5235377" y="3490913"/>
            <a:ext cx="1143636" cy="22479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5221406" y="5910581"/>
            <a:ext cx="3419475" cy="544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票据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粉联黄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联交票据室</a:t>
            </a:r>
            <a:endParaRPr lang="zh-CN" altLang="en-US" sz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0" name="肘形连接符 79"/>
          <p:cNvCxnSpPr>
            <a:stCxn id="28" idx="2"/>
            <a:endCxn id="79" idx="0"/>
          </p:cNvCxnSpPr>
          <p:nvPr/>
        </p:nvCxnSpPr>
        <p:spPr>
          <a:xfrm rot="5400000">
            <a:off x="6841451" y="5820887"/>
            <a:ext cx="179388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372138" y="4839018"/>
            <a:ext cx="3630119" cy="18665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t"/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1、保证出库数量、品项的准确，签票内容清晰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、确保发货效率高效、运输车辆及时装车。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、保证非整托产品每箱扫码出库，确保追溯准确；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所有票据当日下班前必须交回票据室，保证日清日结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997711" y="3035301"/>
            <a:ext cx="2783840" cy="5918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叉车从生产线叉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到各产品所属库房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入库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39114" y="1971516"/>
            <a:ext cx="2241233" cy="5722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移库入库产品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09740" y="2974975"/>
            <a:ext cx="2190750" cy="9182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有二维码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装卸人员直接卸车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381490" y="2995930"/>
            <a:ext cx="2204085" cy="9658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无二维码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装卸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人员需要每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箱贴二维码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后，再进行卸车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087204" y="4551363"/>
            <a:ext cx="2345055" cy="6711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叉车司机入库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全部完成后核对数量并在入库票上签字，留白联交到票据室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2138" y="1000125"/>
            <a:ext cx="11505537" cy="440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四、入库流程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肘形连接符 30"/>
          <p:cNvCxnSpPr>
            <a:stCxn id="4" idx="2"/>
            <a:endCxn id="8" idx="0"/>
          </p:cNvCxnSpPr>
          <p:nvPr/>
        </p:nvCxnSpPr>
        <p:spPr>
          <a:xfrm rot="5400000">
            <a:off x="8367078" y="2081848"/>
            <a:ext cx="431165" cy="135509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>
            <a:stCxn id="4" idx="2"/>
            <a:endCxn id="10" idx="0"/>
          </p:cNvCxnSpPr>
          <p:nvPr/>
        </p:nvCxnSpPr>
        <p:spPr>
          <a:xfrm rot="5400000" flipV="1">
            <a:off x="9645968" y="2158048"/>
            <a:ext cx="452120" cy="1223645"/>
          </a:xfrm>
          <a:prstGeom prst="bentConnector3">
            <a:avLst>
              <a:gd name="adj1" fmla="val 4993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/>
          <p:nvPr/>
        </p:nvCxnSpPr>
        <p:spPr>
          <a:xfrm rot="5400000">
            <a:off x="9577070" y="3633787"/>
            <a:ext cx="589915" cy="1223645"/>
          </a:xfrm>
          <a:prstGeom prst="bentConnector3">
            <a:avLst>
              <a:gd name="adj1" fmla="val 5005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肘形连接符 39"/>
          <p:cNvCxnSpPr>
            <a:stCxn id="8" idx="2"/>
            <a:endCxn id="15" idx="0"/>
          </p:cNvCxnSpPr>
          <p:nvPr/>
        </p:nvCxnSpPr>
        <p:spPr>
          <a:xfrm rot="5400000" flipV="1">
            <a:off x="8253413" y="3544888"/>
            <a:ext cx="658495" cy="135509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1997713" y="1971516"/>
            <a:ext cx="2783840" cy="5918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生产入库产品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肘形连接符 45"/>
          <p:cNvCxnSpPr>
            <a:stCxn id="45" idx="2"/>
            <a:endCxn id="5" idx="0"/>
          </p:cNvCxnSpPr>
          <p:nvPr/>
        </p:nvCxnSpPr>
        <p:spPr>
          <a:xfrm rot="5400000">
            <a:off x="3153650" y="2799317"/>
            <a:ext cx="471965" cy="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372139" y="5368449"/>
            <a:ext cx="3475962" cy="14895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t"/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、确保移库入库效率高效、运输车辆及时卸车。</a:t>
            </a:r>
            <a:endParaRPr lang="zh-CN" altLang="en-US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所有票据当日下班前必须交回票据室，保证日清日结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2138" y="1000125"/>
            <a:ext cx="11505537" cy="440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五、叉车作业要求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6700" y="1465714"/>
            <a:ext cx="11325225" cy="5392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t"/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1、接受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红星公司及部门的管理制度和工作要求，必须服从仓库人员的指挥，并接受安保人员的监督。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、严禁携带任何与工作无关的东西进入库区，严禁非当班作业的任何人员进入库区。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、厂区内严禁吸烟，库区内禁止随意走动及乱扔垃圾，上班期间不得饮酒。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叉车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稳定，不受节假日等限制，确保产品按时出库。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、叉车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人员穿戴好必要的防护用品，按照叉车操作规程及库区作业要求执行。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认真审核票据，会使用系统按照票据下发作业指令。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发货时，仔细核对票据上的品种，数量，及车辆信息，确保发货品种数量准确；签票内容清晰，收发货所有票据当日下班前必须交回票据室。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1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手工线入库产品检查缠绕膜是否缠好，每托盘码放要求及数量是否一致，无歪斜，无超高，检查无误后方可入库。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杜绝发错货情况，无论是多发还是少发都是错发，给运输商、车辆、客户及仓库带来不必要的麻烦，当事人不仅承担后果还要计入考核。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每单票据单车发货完毕后，要在系统上核对票据上的数量是否全部出完，确认无误后，在票据上签字确认，并注明发货产品的生产日期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叉车专人专用，定期保养，有问题及时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报修，因个人使用原因车辆损坏需照价赔偿。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、不用时叉车必须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停放至指定区域，同时拔钥匙拉手刹，严禁叉车乱停乱放。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每天对叉车进行点检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，进行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卫生检查，包括外观，电瓶、及点检部件。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禁止在叉车上接打电话看手机等不安全行为。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叉车禁止推托盘装货，叉货过程中出现的托盘损坏或产品破损责任人照价赔偿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每个人的作业区就是自己的卫生责任区，要求下班后必须清理作业区的卫生，要求地面干净，设备表面无灰尘，消防器材，护栏等无尘土。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叉车作业时千万注意库内的消防设施及配套设施，防撞护栏等，避免出现剐蹭等情况，一旦出现，立即汇报，如隐瞒不报，后期发现将从严从重处理。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消防器材，配电柜前不得放置任何物品，备货区备货不得出线，整齐码放，托盘及时回库，不得随意堆放。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保持办公室及更衣室干净整洁，个人物品一律入柜，手套、大衣、等物品不得随意乱放。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监督装卸人员及提货司机一律不得进入库区，自提货人员及内部提货人员引导走人行线，对发现的一切不安全行为一律有权制止，对不服从者立即汇报领导。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2138" y="1000125"/>
            <a:ext cx="11505537" cy="440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六、装卸作业要求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1930" y="1465580"/>
            <a:ext cx="11389995" cy="5097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t"/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1、接受红星公司及部门的管理制度和工作要求，必须服从仓库人员的指挥，并接受安保人员的监督。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、严禁携带任何与工作无关的东西进入库区，严禁非当班作业的任何人员进入库区。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、厂区内严禁吸烟，库区内禁止随意走动及乱扔垃圾，上班期间不得饮酒。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、装卸人员稳定，不受节假日等限制，确保产品按时出库。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工作期间必须穿防砸鞋，反光背心。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零头拣选人员要仔细核实好出库数量，确保数量准确，扫码数据真实有效，拣选及扫码完毕后，核对数量，并将单号标明或告知发货人。拣选错误造成产品出库无法追回的由当事人负责赔偿。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装车前，检查车辆是否符合装货要求，卫生是否合格，对托盘或产品造成污染的车辆不予装车，同时向领导汇报。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装车过程中要轻拿轻放，整齐码放，装车过程中出现的人为破损要求装货人照价赔偿。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移入库产品卸车时，部分产品需要贴扫码入库，要求卸货人员会使用扫码枪，熟练操作，认真负责，一旦扫码错误入库，后期修改难度极大，所以必须认真对待，避免出现错扫情况，后期会纳入考核。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使用过的空托盘要求轻拿轻放，码放整齐，不得乱扔乱放，如发现人为损坏必须照价赔偿。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装车完毕后清理现场周边卫生，要求无杂物，无废弃物，垃圾放置指定地点分类投放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保持办公室及更衣室干净整洁，个人物品一律入柜，手套、大衣、等物品不得随意乱放。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监督装卸人员及提货司机一律不得进入库区，自提货人员及内部提货人员引导走人行线，对发现的一切不安全行为一律有权制止，对不服从者立即汇报领导。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2928" y="1000125"/>
            <a:ext cx="11505537" cy="440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七、出库单示例</a:t>
            </a:r>
            <a:endParaRPr lang="zh-CN" altLang="en-US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微信图片_202202160936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1930" y="2005965"/>
            <a:ext cx="8489315" cy="4368165"/>
          </a:xfrm>
          <a:prstGeom prst="rect">
            <a:avLst/>
          </a:prstGeom>
        </p:spPr>
      </p:pic>
      <p:sp>
        <p:nvSpPr>
          <p:cNvPr id="14" name="线形标注 1 13"/>
          <p:cNvSpPr/>
          <p:nvPr/>
        </p:nvSpPr>
        <p:spPr>
          <a:xfrm>
            <a:off x="10119360" y="1800225"/>
            <a:ext cx="1529715" cy="748030"/>
          </a:xfrm>
          <a:prstGeom prst="borderCallout1">
            <a:avLst>
              <a:gd name="adj1" fmla="val 18750"/>
              <a:gd name="adj2" fmla="val -8333"/>
              <a:gd name="adj3" fmla="val 140067"/>
              <a:gd name="adj4" fmla="val -57820"/>
            </a:avLst>
          </a:prstGeom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/>
              <a:t>发货人签姓名、发货日期</a:t>
            </a:r>
            <a:endParaRPr lang="zh-CN" altLang="en-US" sz="1400"/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9458960" y="3853180"/>
            <a:ext cx="660400" cy="24130"/>
          </a:xfrm>
          <a:prstGeom prst="line">
            <a:avLst/>
          </a:prstGeom>
          <a:ln w="2857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0119360" y="3507105"/>
            <a:ext cx="1729105" cy="71628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签所发产品的生产日期</a:t>
            </a:r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9228455" y="5334635"/>
            <a:ext cx="890905" cy="0"/>
          </a:xfrm>
          <a:prstGeom prst="line">
            <a:avLst/>
          </a:prstGeom>
          <a:ln w="2857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10119360" y="4921885"/>
            <a:ext cx="1729105" cy="898525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司机签姓名、车号、日期</a:t>
            </a:r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5682615" y="1800225"/>
            <a:ext cx="0" cy="1202690"/>
          </a:xfrm>
          <a:prstGeom prst="line">
            <a:avLst/>
          </a:prstGeom>
          <a:ln w="2857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4857750" y="1024890"/>
            <a:ext cx="1687195" cy="775335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装卸人员装车时间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07950" y="977900"/>
            <a:ext cx="11976735" cy="5795010"/>
          </a:xfrm>
        </p:spPr>
        <p:txBody>
          <a:bodyPr/>
          <a:lstStyle/>
          <a:p>
            <a:pPr marL="0" algn="l" defTabSz="914400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b="0" dirty="0" smtClean="0"/>
              <a:t>八、出库扫码枪使用示例</a:t>
            </a:r>
            <a:endParaRPr lang="zh-CN" altLang="en-US" b="0" dirty="0" smtClean="0"/>
          </a:p>
          <a:p>
            <a:pPr marL="0" algn="l" defTabSz="914400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 dirty="0" smtClean="0"/>
              <a:t>                                                                                            </a:t>
            </a:r>
            <a:endParaRPr lang="zh-CN" altLang="en-US" b="0" dirty="0" smtClean="0"/>
          </a:p>
          <a:p>
            <a:pPr marL="0" algn="l" defTabSz="914400" fontAlgn="auto">
              <a:lnSpc>
                <a:spcPct val="100000"/>
              </a:lnSpc>
              <a:buClrTx/>
              <a:buSzTx/>
              <a:buFontTx/>
              <a:buNone/>
            </a:pPr>
            <a:endParaRPr lang="zh-CN" altLang="en-US" b="0" dirty="0" smtClean="0"/>
          </a:p>
          <a:p>
            <a:pPr marL="0" algn="l" defTabSz="914400" fontAlgn="auto">
              <a:lnSpc>
                <a:spcPct val="100000"/>
              </a:lnSpc>
              <a:buClrTx/>
              <a:buSzTx/>
              <a:buFontTx/>
              <a:buNone/>
            </a:pPr>
            <a:endParaRPr lang="zh-CN" altLang="en-US" b="0" dirty="0" smtClean="0"/>
          </a:p>
          <a:p>
            <a:pPr marL="0" algn="l" defTabSz="914400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000" b="0" dirty="0" smtClean="0">
                <a:sym typeface="+mn-ea"/>
              </a:rPr>
              <a:t>                                                                                               </a:t>
            </a:r>
            <a:r>
              <a:rPr lang="en-US" altLang="zh-CN" b="0" dirty="0" smtClean="0"/>
              <a:t>                                                        </a:t>
            </a:r>
            <a:endParaRPr lang="zh-CN" altLang="en-US" b="0" dirty="0" smtClean="0"/>
          </a:p>
          <a:p>
            <a:pPr marL="0" algn="l" defTabSz="914400" fontAlgn="auto">
              <a:lnSpc>
                <a:spcPct val="100000"/>
              </a:lnSpc>
              <a:buClrTx/>
              <a:buSzTx/>
              <a:buFontTx/>
              <a:buNone/>
            </a:pPr>
            <a:endParaRPr lang="zh-CN" altLang="en-US" b="0" dirty="0" smtClean="0"/>
          </a:p>
          <a:p>
            <a:pPr marL="0" algn="l" defTabSz="914400" fontAlgn="auto">
              <a:lnSpc>
                <a:spcPct val="100000"/>
              </a:lnSpc>
              <a:buClrTx/>
              <a:buSzTx/>
              <a:buFontTx/>
              <a:buNone/>
            </a:pPr>
            <a:endParaRPr lang="zh-CN" altLang="en-US" b="0" dirty="0" smtClean="0"/>
          </a:p>
          <a:p>
            <a:pPr marL="0" algn="l" defTabSz="914400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 dirty="0" smtClean="0"/>
              <a:t> </a:t>
            </a:r>
            <a:endParaRPr lang="en-US" altLang="zh-CN" b="0" dirty="0" smtClean="0"/>
          </a:p>
          <a:p>
            <a:pPr marL="0" algn="l" defTabSz="914400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 dirty="0" smtClean="0"/>
              <a:t>                                                      </a:t>
            </a:r>
            <a:r>
              <a:rPr lang="en-US" altLang="zh-CN" sz="2000" b="0" dirty="0" smtClean="0"/>
              <a:t>                      </a:t>
            </a:r>
            <a:endParaRPr lang="zh-CN" altLang="en-US" sz="2000" b="0" dirty="0" smtClean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648460"/>
            <a:ext cx="3012440" cy="436689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14370" y="2588895"/>
            <a:ext cx="4217035" cy="233553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730" y="1648460"/>
            <a:ext cx="2317750" cy="412178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7480" y="1649095"/>
            <a:ext cx="2143125" cy="412115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463155" y="6015355"/>
            <a:ext cx="2704465" cy="383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、按托或箱完成拣选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56075" y="6015355"/>
            <a:ext cx="222250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、扫描交货单号并核对出库信息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2795" y="6076950"/>
            <a:ext cx="306260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、按交货单类型选择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SAP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出库或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SAP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移库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b="0" dirty="0" smtClean="0"/>
              <a:t>九、</a:t>
            </a:r>
            <a:r>
              <a:rPr lang="zh-CN" altLang="en-US" b="0" dirty="0" smtClean="0">
                <a:sym typeface="+mn-ea"/>
              </a:rPr>
              <a:t>入库单示例</a:t>
            </a:r>
            <a:endParaRPr lang="zh-CN" altLang="en-US" b="0" dirty="0" smtClean="0">
              <a:sym typeface="+mn-ea"/>
            </a:endParaRPr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4" name="图片 3" descr="微信图片_20220216133602"/>
          <p:cNvPicPr>
            <a:picLocks noChangeAspect="1"/>
          </p:cNvPicPr>
          <p:nvPr/>
        </p:nvPicPr>
        <p:blipFill>
          <a:blip r:embed="rId1"/>
          <a:srcRect l="263" t="139" r="-263" b="-139"/>
          <a:stretch>
            <a:fillRect/>
          </a:stretch>
        </p:blipFill>
        <p:spPr>
          <a:xfrm rot="16200000">
            <a:off x="3298825" y="-941070"/>
            <a:ext cx="4467860" cy="9124315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7145020" y="5651500"/>
            <a:ext cx="811530" cy="687070"/>
          </a:xfrm>
          <a:prstGeom prst="line">
            <a:avLst/>
          </a:prstGeom>
          <a:ln w="2857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7971790" y="5998210"/>
            <a:ext cx="1636395" cy="58547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solidFill>
                  <a:schemeClr val="tx1"/>
                </a:solidFill>
              </a:rPr>
              <a:t>收货人确认数量无误签字</a:t>
            </a:r>
            <a:endParaRPr lang="zh-CN" alt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b="0" dirty="0" smtClean="0">
                <a:sym typeface="+mn-ea"/>
              </a:rPr>
              <a:t>十、入库扫码示例</a:t>
            </a:r>
            <a:endParaRPr lang="zh-CN" altLang="en-US" b="0" dirty="0" smtClean="0">
              <a:sym typeface="+mn-ea"/>
            </a:endParaRPr>
          </a:p>
          <a:p>
            <a:pPr marL="0" indent="0">
              <a:buNone/>
            </a:pPr>
            <a:endParaRPr lang="zh-CN" altLang="en-US" b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5435" y="1498600"/>
            <a:ext cx="2940685" cy="441706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67740" y="6160770"/>
            <a:ext cx="2035175" cy="383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、选择手工组垛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090" y="1604645"/>
            <a:ext cx="2538730" cy="43434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820" y="1605280"/>
            <a:ext cx="2799080" cy="434213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006850" y="6160770"/>
            <a:ext cx="4558030" cy="383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、对产品批次、入库产品进行配置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7945" y="1637030"/>
            <a:ext cx="2787650" cy="427863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9219565" y="6160770"/>
            <a:ext cx="2188845" cy="383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、完成组垛扫描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3.xml><?xml version="1.0" encoding="utf-8"?>
<p:tagLst xmlns:p="http://schemas.openxmlformats.org/presentationml/2006/main">
  <p:tag name="KSO_WM_UNIT_TABLE_BEAUTIFY" val="smartTable{39e76c49-82c4-41ed-aca5-7cdb44d6b6b3}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3012</Words>
  <Application>WPS 演示</Application>
  <PresentationFormat>自定义</PresentationFormat>
  <Paragraphs>251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等线 Light</vt:lpstr>
      <vt:lpstr>Times New Roman</vt:lpstr>
      <vt:lpstr>Impact</vt:lpstr>
      <vt:lpstr>Arial Unicode MS</vt:lpstr>
      <vt:lpstr>等线</vt:lpstr>
      <vt:lpstr>DengXian</vt:lpstr>
      <vt:lpstr>Latha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杨瑞</dc:creator>
  <cp:lastModifiedBy>A粥</cp:lastModifiedBy>
  <cp:revision>1175</cp:revision>
  <dcterms:created xsi:type="dcterms:W3CDTF">2020-02-11T11:54:00Z</dcterms:created>
  <dcterms:modified xsi:type="dcterms:W3CDTF">2022-11-03T07:10:13Z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  <property fmtid="{D5CDD505-2E9C-101B-9397-08002B2CF9AE}" pid="3" name="ICV">
    <vt:lpwstr>C62CBC130AD74FF4811F8DBAF9493BBB</vt:lpwstr>
  </property>
</Properties>
</file>